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0"/>
  </p:notesMasterIdLst>
  <p:sldIdLst>
    <p:sldId id="256" r:id="rId2"/>
    <p:sldId id="257" r:id="rId3"/>
    <p:sldId id="258" r:id="rId4"/>
    <p:sldId id="259" r:id="rId5"/>
    <p:sldId id="264" r:id="rId6"/>
    <p:sldId id="301" r:id="rId7"/>
    <p:sldId id="338" r:id="rId8"/>
    <p:sldId id="260" r:id="rId9"/>
    <p:sldId id="302" r:id="rId10"/>
    <p:sldId id="265" r:id="rId11"/>
    <p:sldId id="308" r:id="rId12"/>
    <p:sldId id="313" r:id="rId13"/>
    <p:sldId id="269" r:id="rId14"/>
    <p:sldId id="270" r:id="rId15"/>
    <p:sldId id="307" r:id="rId16"/>
    <p:sldId id="314" r:id="rId17"/>
    <p:sldId id="271" r:id="rId18"/>
    <p:sldId id="261" r:id="rId19"/>
    <p:sldId id="272" r:id="rId20"/>
    <p:sldId id="310" r:id="rId21"/>
    <p:sldId id="312" r:id="rId22"/>
    <p:sldId id="309" r:id="rId23"/>
    <p:sldId id="262" r:id="rId24"/>
    <p:sldId id="273" r:id="rId25"/>
    <p:sldId id="321" r:id="rId26"/>
    <p:sldId id="274" r:id="rId27"/>
    <p:sldId id="315" r:id="rId28"/>
    <p:sldId id="319" r:id="rId29"/>
    <p:sldId id="318" r:id="rId30"/>
    <p:sldId id="292" r:id="rId31"/>
    <p:sldId id="316" r:id="rId32"/>
    <p:sldId id="276" r:id="rId33"/>
    <p:sldId id="293" r:id="rId34"/>
    <p:sldId id="294" r:id="rId35"/>
    <p:sldId id="296" r:id="rId36"/>
    <p:sldId id="295" r:id="rId37"/>
    <p:sldId id="336" r:id="rId38"/>
    <p:sldId id="322" r:id="rId39"/>
    <p:sldId id="277" r:id="rId40"/>
    <p:sldId id="323" r:id="rId41"/>
    <p:sldId id="325" r:id="rId42"/>
    <p:sldId id="278" r:id="rId43"/>
    <p:sldId id="326" r:id="rId44"/>
    <p:sldId id="327" r:id="rId45"/>
    <p:sldId id="285" r:id="rId46"/>
    <p:sldId id="286" r:id="rId47"/>
    <p:sldId id="279" r:id="rId48"/>
    <p:sldId id="280" r:id="rId49"/>
    <p:sldId id="298" r:id="rId50"/>
    <p:sldId id="282" r:id="rId51"/>
    <p:sldId id="329" r:id="rId52"/>
    <p:sldId id="283" r:id="rId53"/>
    <p:sldId id="287" r:id="rId54"/>
    <p:sldId id="330" r:id="rId55"/>
    <p:sldId id="332" r:id="rId56"/>
    <p:sldId id="334" r:id="rId57"/>
    <p:sldId id="335" r:id="rId58"/>
    <p:sldId id="333" r:id="rId59"/>
    <p:sldId id="331" r:id="rId60"/>
    <p:sldId id="288" r:id="rId61"/>
    <p:sldId id="291" r:id="rId62"/>
    <p:sldId id="290" r:id="rId63"/>
    <p:sldId id="263" r:id="rId64"/>
    <p:sldId id="337" r:id="rId65"/>
    <p:sldId id="339" r:id="rId66"/>
    <p:sldId id="364" r:id="rId67"/>
    <p:sldId id="365" r:id="rId68"/>
    <p:sldId id="366" r:id="rId69"/>
    <p:sldId id="367" r:id="rId70"/>
    <p:sldId id="368" r:id="rId71"/>
    <p:sldId id="369" r:id="rId72"/>
    <p:sldId id="370" r:id="rId73"/>
    <p:sldId id="371" r:id="rId74"/>
    <p:sldId id="372" r:id="rId75"/>
    <p:sldId id="373" r:id="rId76"/>
    <p:sldId id="374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53" r:id="rId91"/>
    <p:sldId id="354" r:id="rId92"/>
    <p:sldId id="355" r:id="rId93"/>
    <p:sldId id="356" r:id="rId94"/>
    <p:sldId id="357" r:id="rId95"/>
    <p:sldId id="358" r:id="rId96"/>
    <p:sldId id="359" r:id="rId97"/>
    <p:sldId id="360" r:id="rId98"/>
    <p:sldId id="375" r:id="rId9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82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BA9FF-5CAD-4233-9926-01DF81F96058}" type="datetimeFigureOut">
              <a:rPr lang="en-US" smtClean="0"/>
              <a:pPr/>
              <a:t>7/12/2019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431A4-EF39-497B-BD4B-CEF6FA4F818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431A4-EF39-497B-BD4B-CEF6FA4F818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0249317-05DC-423C-8CA7-14163CE7C43C}" type="datetime1">
              <a:rPr lang="en-US" smtClean="0"/>
              <a:pPr/>
              <a:t>7/12/2019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B5C1483-656F-4516-83DB-AC9A31625B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5BA86-72B6-4295-B456-EEA56D538605}" type="datetime1">
              <a:rPr lang="en-US" smtClean="0"/>
              <a:pPr/>
              <a:t>7/12/2019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39F7C-A970-48A2-8111-59D56113C95F}" type="datetime1">
              <a:rPr lang="en-US" smtClean="0"/>
              <a:pPr/>
              <a:t>7/12/2019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EB6C-0E87-484A-9E99-2CE998F6AEC0}" type="datetime1">
              <a:rPr lang="en-US" smtClean="0"/>
              <a:pPr/>
              <a:t>7/12/2019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56BD4-DCC5-4716-9930-789E5A54E6EB}" type="datetime1">
              <a:rPr lang="en-US" smtClean="0"/>
              <a:pPr/>
              <a:t>7/12/2019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93263-CE56-4B50-A4C9-DE5DB0D4AF88}" type="datetime1">
              <a:rPr lang="en-US" smtClean="0"/>
              <a:pPr/>
              <a:t>7/12/2019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C2A1E3E-47A7-48A2-97C3-068D180AA176}" type="datetime1">
              <a:rPr lang="en-US" smtClean="0"/>
              <a:pPr/>
              <a:t>7/12/2019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B5C1483-656F-4516-83DB-AC9A31625B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540078A3-5CD1-468A-9365-949F7D438D03}" type="datetime1">
              <a:rPr lang="en-US" smtClean="0"/>
              <a:pPr/>
              <a:t>7/12/2019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BB5C1483-656F-4516-83DB-AC9A31625B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97BEB-F4A0-4D52-98BB-1C5947E17F3B}" type="datetime1">
              <a:rPr lang="en-US" smtClean="0"/>
              <a:pPr/>
              <a:t>7/12/2019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88F5C-8135-4B50-B772-7ABCD815E57A}" type="datetime1">
              <a:rPr lang="en-US" smtClean="0"/>
              <a:pPr/>
              <a:t>7/12/2019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3B4F-B44E-4284-B536-AEEE67D1D0B2}" type="datetime1">
              <a:rPr lang="en-US" smtClean="0"/>
              <a:pPr/>
              <a:t>7/12/2019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E9BABAE6-7D7F-41EC-A155-D4677565E649}" type="datetime1">
              <a:rPr lang="en-US" smtClean="0"/>
              <a:pPr/>
              <a:t>7/12/2019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B5C1483-656F-4516-83DB-AC9A31625BA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Arial" pitchFamily="34" charset="0"/>
          <a:ea typeface="+mn-ea"/>
          <a:cs typeface="Arial" pitchFamily="34" charset="0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Arial" pitchFamily="34" charset="0"/>
          <a:ea typeface="+mn-ea"/>
          <a:cs typeface="Arial" pitchFamily="34" charset="0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all" dirty="0" err="1" smtClean="0">
                <a:latin typeface="Arial" pitchFamily="34" charset="0"/>
                <a:cs typeface="Arial" pitchFamily="34" charset="0"/>
              </a:rPr>
              <a:t>Điện</a:t>
            </a:r>
            <a:r>
              <a:rPr lang="en-US" cap="all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cap="all" dirty="0" err="1" smtClean="0">
                <a:latin typeface="Arial" pitchFamily="34" charset="0"/>
                <a:cs typeface="Arial" pitchFamily="34" charset="0"/>
              </a:rPr>
              <a:t>tâm</a:t>
            </a:r>
            <a:r>
              <a:rPr lang="en-US" cap="all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cap="all" dirty="0" err="1" smtClean="0">
                <a:latin typeface="Arial" pitchFamily="34" charset="0"/>
                <a:cs typeface="Arial" pitchFamily="34" charset="0"/>
              </a:rPr>
              <a:t>đồ</a:t>
            </a:r>
            <a:r>
              <a:rPr lang="en-US" cap="all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cap="all" dirty="0" smtClean="0">
                <a:latin typeface="Arial" pitchFamily="34" charset="0"/>
                <a:cs typeface="Arial" pitchFamily="34" charset="0"/>
              </a:rPr>
            </a:br>
            <a:r>
              <a:rPr lang="en-US" cap="all" dirty="0" err="1" smtClean="0">
                <a:latin typeface="Arial" pitchFamily="34" charset="0"/>
                <a:cs typeface="Arial" pitchFamily="34" charset="0"/>
              </a:rPr>
              <a:t>rối</a:t>
            </a:r>
            <a:r>
              <a:rPr lang="en-US" cap="all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cap="all" dirty="0" err="1" smtClean="0">
                <a:latin typeface="Arial" pitchFamily="34" charset="0"/>
                <a:cs typeface="Arial" pitchFamily="34" charset="0"/>
              </a:rPr>
              <a:t>loạn</a:t>
            </a:r>
            <a:r>
              <a:rPr lang="en-US" cap="all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cap="all" dirty="0" err="1" smtClean="0">
                <a:latin typeface="Arial" pitchFamily="34" charset="0"/>
                <a:cs typeface="Arial" pitchFamily="34" charset="0"/>
              </a:rPr>
              <a:t>nhịp</a:t>
            </a:r>
            <a:r>
              <a:rPr lang="en-US" cap="all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cap="all" dirty="0" err="1" smtClean="0">
                <a:latin typeface="Arial" pitchFamily="34" charset="0"/>
                <a:cs typeface="Arial" pitchFamily="34" charset="0"/>
              </a:rPr>
              <a:t>tim</a:t>
            </a:r>
            <a:endParaRPr lang="en-US" cap="al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5867400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TS.BS. Nguyễn </a:t>
            </a:r>
            <a:r>
              <a:rPr lang="en-US" dirty="0" err="1" smtClean="0"/>
              <a:t>Văn</a:t>
            </a:r>
            <a:r>
              <a:rPr lang="en-US" dirty="0" smtClean="0"/>
              <a:t> </a:t>
            </a:r>
            <a:r>
              <a:rPr lang="en-US" dirty="0" err="1" smtClean="0"/>
              <a:t>Sĩ</a:t>
            </a:r>
            <a:endParaRPr lang="en-US" dirty="0" smtClean="0"/>
          </a:p>
          <a:p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quát</a:t>
            </a:r>
            <a:endParaRPr lang="en-US" dirty="0" smtClean="0"/>
          </a:p>
          <a:p>
            <a:r>
              <a:rPr lang="en-US" dirty="0" err="1" smtClean="0"/>
              <a:t>Đại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Y </a:t>
            </a:r>
            <a:r>
              <a:rPr lang="en-US" dirty="0" err="1" smtClean="0"/>
              <a:t>dược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phố</a:t>
            </a:r>
            <a:r>
              <a:rPr lang="en-US" dirty="0" smtClean="0"/>
              <a:t> </a:t>
            </a:r>
            <a:r>
              <a:rPr lang="en-US" dirty="0" err="1" smtClean="0"/>
              <a:t>Hồ</a:t>
            </a:r>
            <a:r>
              <a:rPr lang="en-US" dirty="0" smtClean="0"/>
              <a:t> </a:t>
            </a:r>
            <a:r>
              <a:rPr lang="en-US" dirty="0" err="1" smtClean="0"/>
              <a:t>Chí</a:t>
            </a:r>
            <a:r>
              <a:rPr lang="en-US" dirty="0" smtClean="0"/>
              <a:t> Minh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4342" y="2362200"/>
            <a:ext cx="6756658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00275"/>
            <a:ext cx="3971925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68785" y="3810000"/>
            <a:ext cx="391801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pPr lvl="1"/>
            <a:r>
              <a:rPr lang="en-US" dirty="0" err="1" smtClean="0"/>
              <a:t>Nút</a:t>
            </a:r>
            <a:r>
              <a:rPr lang="en-US" dirty="0" smtClean="0"/>
              <a:t> </a:t>
            </a:r>
            <a:r>
              <a:rPr lang="en-US" dirty="0" err="1" smtClean="0"/>
              <a:t>xoang</a:t>
            </a:r>
            <a:endParaRPr lang="en-US" dirty="0" smtClean="0"/>
          </a:p>
          <a:p>
            <a:pPr lvl="1"/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chủ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tiềm</a:t>
            </a:r>
            <a:r>
              <a:rPr lang="en-US" dirty="0" smtClean="0"/>
              <a:t> </a:t>
            </a:r>
            <a:r>
              <a:rPr lang="en-US" dirty="0" err="1" smtClean="0"/>
              <a:t>ẩn</a:t>
            </a:r>
            <a:endParaRPr lang="en-US" dirty="0" smtClean="0"/>
          </a:p>
          <a:p>
            <a:pPr lvl="1"/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124" name="Picture 4" descr="Kết quả hình ảnh cho reentry he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3048000"/>
            <a:ext cx="6012812" cy="259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hội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WPW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6313" y="2220004"/>
            <a:ext cx="7177087" cy="4409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lẫy</a:t>
            </a:r>
            <a:r>
              <a:rPr lang="en-US" dirty="0" smtClean="0"/>
              <a:t> </a:t>
            </a:r>
            <a:r>
              <a:rPr lang="en-US" dirty="0" err="1" smtClean="0"/>
              <a:t>cò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247900"/>
            <a:ext cx="3743325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4524375"/>
            <a:ext cx="418147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lẫy</a:t>
            </a:r>
            <a:r>
              <a:rPr lang="en-US" dirty="0" smtClean="0"/>
              <a:t> </a:t>
            </a:r>
            <a:r>
              <a:rPr lang="en-US" dirty="0" err="1" smtClean="0"/>
              <a:t>cò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Hậu</a:t>
            </a:r>
            <a:r>
              <a:rPr lang="en-US" dirty="0" smtClean="0"/>
              <a:t> </a:t>
            </a:r>
            <a:r>
              <a:rPr lang="en-US" dirty="0" err="1" smtClean="0"/>
              <a:t>khử</a:t>
            </a:r>
            <a:r>
              <a:rPr lang="en-US" dirty="0" smtClean="0"/>
              <a:t> </a:t>
            </a:r>
            <a:r>
              <a:rPr lang="en-US" dirty="0" err="1" smtClean="0"/>
              <a:t>cực</a:t>
            </a:r>
            <a:r>
              <a:rPr lang="en-US" dirty="0" smtClean="0"/>
              <a:t>: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dao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màng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khử</a:t>
            </a:r>
            <a:r>
              <a:rPr lang="en-US" dirty="0" smtClean="0"/>
              <a:t> </a:t>
            </a:r>
            <a:r>
              <a:rPr lang="en-US" dirty="0" err="1" smtClean="0"/>
              <a:t>cực</a:t>
            </a:r>
            <a:endParaRPr lang="en-US" dirty="0" smtClean="0"/>
          </a:p>
          <a:p>
            <a:pPr lvl="1"/>
            <a:r>
              <a:rPr lang="en-US" dirty="0" err="1" smtClean="0"/>
              <a:t>Sớm</a:t>
            </a:r>
            <a:endParaRPr lang="en-US" dirty="0" smtClean="0"/>
          </a:p>
          <a:p>
            <a:pPr lvl="1"/>
            <a:r>
              <a:rPr lang="en-US" dirty="0" err="1" smtClean="0"/>
              <a:t>Muộn</a:t>
            </a:r>
            <a:endParaRPr lang="en-US" dirty="0" smtClean="0"/>
          </a:p>
          <a:p>
            <a:r>
              <a:rPr lang="en-US" dirty="0" err="1" smtClean="0"/>
              <a:t>Lẫy</a:t>
            </a:r>
            <a:r>
              <a:rPr lang="en-US" dirty="0" smtClean="0"/>
              <a:t> </a:t>
            </a:r>
            <a:r>
              <a:rPr lang="en-US" dirty="0" err="1" smtClean="0"/>
              <a:t>cò</a:t>
            </a:r>
            <a:r>
              <a:rPr lang="en-US" dirty="0" smtClean="0"/>
              <a:t>: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dao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ngưỡng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khử</a:t>
            </a:r>
            <a:r>
              <a:rPr lang="en-US" dirty="0" smtClean="0"/>
              <a:t> </a:t>
            </a:r>
            <a:r>
              <a:rPr lang="en-US" dirty="0" err="1" smtClean="0"/>
              <a:t>cực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685800"/>
            <a:ext cx="6858000" cy="6018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cận</a:t>
            </a:r>
            <a:r>
              <a:rPr lang="en-US" dirty="0" smtClean="0"/>
              <a:t> </a:t>
            </a:r>
            <a:r>
              <a:rPr lang="en-US" dirty="0" err="1" smtClean="0"/>
              <a:t>rối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cận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rối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 </a:t>
            </a: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hỏi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endParaRPr lang="en-US" dirty="0" smtClean="0"/>
          </a:p>
          <a:p>
            <a:pPr lvl="1"/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rối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thúc</a:t>
            </a:r>
            <a:r>
              <a:rPr lang="en-US" dirty="0" smtClean="0"/>
              <a:t> </a:t>
            </a:r>
            <a:r>
              <a:rPr lang="en-US" dirty="0" err="1" smtClean="0"/>
              <a:t>đẩy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lâm</a:t>
            </a:r>
            <a:r>
              <a:rPr lang="en-US" dirty="0" smtClean="0"/>
              <a:t> </a:t>
            </a:r>
            <a:r>
              <a:rPr lang="en-US" dirty="0" err="1" smtClean="0"/>
              <a:t>sàng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bày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rối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Liệt</a:t>
            </a:r>
            <a:r>
              <a:rPr lang="en-US" dirty="0" smtClean="0"/>
              <a:t> </a:t>
            </a:r>
            <a:r>
              <a:rPr lang="en-US" dirty="0" err="1" smtClean="0"/>
              <a:t>kê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5 </a:t>
            </a: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hỏi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lời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rối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vạch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sóng</a:t>
            </a:r>
            <a:r>
              <a:rPr lang="en-US" dirty="0" smtClean="0"/>
              <a:t> P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cận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rối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5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rối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chậm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gặp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9 </a:t>
            </a:r>
            <a:r>
              <a:rPr lang="en-US" dirty="0" err="1" smtClean="0"/>
              <a:t>rối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5 </a:t>
            </a:r>
            <a:r>
              <a:rPr lang="en-US" dirty="0" err="1" smtClean="0"/>
              <a:t>rối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gặp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cận</a:t>
            </a:r>
            <a:r>
              <a:rPr lang="en-US" dirty="0" smtClean="0"/>
              <a:t> ECG </a:t>
            </a:r>
            <a:r>
              <a:rPr lang="en-US" dirty="0" err="1" smtClean="0"/>
              <a:t>rối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/>
              <a:t>Băng</a:t>
            </a:r>
            <a:r>
              <a:rPr lang="en-US" dirty="0" smtClean="0"/>
              <a:t> </a:t>
            </a:r>
            <a:r>
              <a:rPr lang="en-US" dirty="0" err="1" smtClean="0"/>
              <a:t>vạch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endParaRPr lang="en-US" dirty="0" smtClean="0"/>
          </a:p>
          <a:p>
            <a:pPr lvl="1"/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băng</a:t>
            </a:r>
            <a:r>
              <a:rPr lang="en-US" dirty="0" smtClean="0"/>
              <a:t> </a:t>
            </a:r>
            <a:r>
              <a:rPr lang="en-US" dirty="0" err="1" smtClean="0"/>
              <a:t>giấy</a:t>
            </a:r>
            <a:r>
              <a:rPr lang="en-US" dirty="0" smtClean="0"/>
              <a:t> </a:t>
            </a:r>
            <a:r>
              <a:rPr lang="en-US" dirty="0" err="1" smtClean="0"/>
              <a:t>trắng</a:t>
            </a:r>
            <a:endParaRPr lang="en-US" dirty="0" smtClean="0"/>
          </a:p>
          <a:p>
            <a:pPr lvl="1"/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ECG 2 </a:t>
            </a:r>
            <a:r>
              <a:rPr lang="en-US" dirty="0" err="1" smtClean="0"/>
              <a:t>sóng</a:t>
            </a:r>
            <a:r>
              <a:rPr lang="en-US" dirty="0" smtClean="0"/>
              <a:t> </a:t>
            </a:r>
            <a:r>
              <a:rPr lang="en-US" dirty="0" err="1" smtClean="0"/>
              <a:t>nghĩ</a:t>
            </a:r>
            <a:r>
              <a:rPr lang="en-US" dirty="0" smtClean="0"/>
              <a:t>/</a:t>
            </a:r>
            <a:r>
              <a:rPr lang="en-US" dirty="0" err="1" smtClean="0"/>
              <a:t>nghi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sóng</a:t>
            </a:r>
            <a:r>
              <a:rPr lang="en-US" dirty="0" smtClean="0"/>
              <a:t> P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chuẩn</a:t>
            </a:r>
            <a:endParaRPr lang="en-US" dirty="0" smtClean="0"/>
          </a:p>
          <a:p>
            <a:pPr lvl="1"/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băng</a:t>
            </a:r>
            <a:r>
              <a:rPr lang="en-US" dirty="0" smtClean="0"/>
              <a:t> </a:t>
            </a:r>
            <a:r>
              <a:rPr lang="en-US" dirty="0" err="1" smtClean="0"/>
              <a:t>giấy</a:t>
            </a:r>
            <a:r>
              <a:rPr lang="en-US" dirty="0" smtClean="0"/>
              <a:t> song </a:t>
            </a:r>
            <a:r>
              <a:rPr lang="en-US" dirty="0" err="1" smtClean="0"/>
              <a:t>song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đẳng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vạch</a:t>
            </a:r>
            <a:r>
              <a:rPr lang="en-US" dirty="0" smtClean="0"/>
              <a:t> 2 </a:t>
            </a:r>
            <a:r>
              <a:rPr lang="en-US" dirty="0" err="1" smtClean="0"/>
              <a:t>vạch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2 </a:t>
            </a:r>
            <a:r>
              <a:rPr lang="en-US" dirty="0" err="1" smtClean="0"/>
              <a:t>sóng</a:t>
            </a:r>
            <a:r>
              <a:rPr lang="en-US" dirty="0" smtClean="0"/>
              <a:t> P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 P</a:t>
            </a:r>
            <a:r>
              <a:rPr lang="en-US" baseline="-25000" dirty="0" smtClean="0">
                <a:sym typeface="Wingdings" pitchFamily="2" charset="2"/>
              </a:rPr>
              <a:t>1</a:t>
            </a:r>
            <a:r>
              <a:rPr lang="en-US" dirty="0" smtClean="0">
                <a:sym typeface="Wingdings" pitchFamily="2" charset="2"/>
              </a:rPr>
              <a:t>-P</a:t>
            </a:r>
            <a:r>
              <a:rPr lang="en-US" baseline="-25000" dirty="0" smtClean="0">
                <a:sym typeface="Wingdings" pitchFamily="2" charset="2"/>
              </a:rPr>
              <a:t>2</a:t>
            </a:r>
            <a:r>
              <a:rPr lang="en-US" dirty="0" smtClean="0">
                <a:sym typeface="Wingdings" pitchFamily="2" charset="2"/>
              </a:rPr>
              <a:t>: </a:t>
            </a:r>
            <a:r>
              <a:rPr lang="en-US" dirty="0" err="1" smtClean="0">
                <a:sym typeface="Wingdings" pitchFamily="2" charset="2"/>
              </a:rPr>
              <a:t>Khoảng</a:t>
            </a:r>
            <a:r>
              <a:rPr lang="en-US" dirty="0" smtClean="0">
                <a:sym typeface="Wingdings" pitchFamily="2" charset="2"/>
              </a:rPr>
              <a:t> PP </a:t>
            </a:r>
            <a:r>
              <a:rPr lang="en-US" dirty="0" err="1" smtClean="0">
                <a:sym typeface="Wingdings" pitchFamily="2" charset="2"/>
              </a:rPr>
              <a:t>cơ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bản</a:t>
            </a:r>
            <a:endParaRPr lang="en-US" dirty="0" smtClean="0">
              <a:sym typeface="Wingdings" pitchFamily="2" charset="2"/>
            </a:endParaRPr>
          </a:p>
          <a:p>
            <a:pPr lvl="1"/>
            <a:r>
              <a:rPr lang="en-US" dirty="0" err="1" smtClean="0">
                <a:sym typeface="Wingdings" pitchFamily="2" charset="2"/>
              </a:rPr>
              <a:t>Tịnh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tiến</a:t>
            </a:r>
            <a:r>
              <a:rPr lang="en-US" dirty="0" smtClean="0">
                <a:sym typeface="Wingdings" pitchFamily="2" charset="2"/>
              </a:rPr>
              <a:t> sang </a:t>
            </a:r>
            <a:r>
              <a:rPr lang="en-US" dirty="0" err="1" smtClean="0">
                <a:sym typeface="Wingdings" pitchFamily="2" charset="2"/>
              </a:rPr>
              <a:t>trái</a:t>
            </a:r>
            <a:r>
              <a:rPr lang="en-US" dirty="0" smtClean="0">
                <a:sym typeface="Wingdings" pitchFamily="2" charset="2"/>
              </a:rPr>
              <a:t> 1 </a:t>
            </a:r>
            <a:r>
              <a:rPr lang="en-US" dirty="0" err="1" smtClean="0">
                <a:sym typeface="Wingdings" pitchFamily="2" charset="2"/>
              </a:rPr>
              <a:t>khoảng</a:t>
            </a:r>
            <a:r>
              <a:rPr lang="en-US" dirty="0" smtClean="0">
                <a:sym typeface="Wingdings" pitchFamily="2" charset="2"/>
              </a:rPr>
              <a:t> PP </a:t>
            </a:r>
            <a:r>
              <a:rPr lang="en-US" dirty="0" err="1" smtClean="0">
                <a:sym typeface="Wingdings" pitchFamily="2" charset="2"/>
              </a:rPr>
              <a:t>cơ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bản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sao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cho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vạch</a:t>
            </a:r>
            <a:r>
              <a:rPr lang="en-US" dirty="0" smtClean="0">
                <a:sym typeface="Wingdings" pitchFamily="2" charset="2"/>
              </a:rPr>
              <a:t> P</a:t>
            </a:r>
            <a:r>
              <a:rPr lang="en-US" baseline="-25000" dirty="0" smtClean="0">
                <a:sym typeface="Wingdings" pitchFamily="2" charset="2"/>
              </a:rPr>
              <a:t>2 </a:t>
            </a:r>
            <a:r>
              <a:rPr lang="en-US" dirty="0" err="1" smtClean="0">
                <a:sym typeface="Wingdings" pitchFamily="2" charset="2"/>
              </a:rPr>
              <a:t>trùng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với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sóng</a:t>
            </a:r>
            <a:r>
              <a:rPr lang="en-US" dirty="0" smtClean="0">
                <a:sym typeface="Wingdings" pitchFamily="2" charset="2"/>
              </a:rPr>
              <a:t> P </a:t>
            </a:r>
            <a:r>
              <a:rPr lang="en-US" dirty="0" err="1" smtClean="0">
                <a:sym typeface="Wingdings" pitchFamily="2" charset="2"/>
              </a:rPr>
              <a:t>đầu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tiên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và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vạch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tiếp</a:t>
            </a:r>
            <a:r>
              <a:rPr lang="en-US" dirty="0" smtClean="0">
                <a:sym typeface="Wingdings" pitchFamily="2" charset="2"/>
              </a:rPr>
              <a:t> P</a:t>
            </a:r>
            <a:r>
              <a:rPr lang="en-US" baseline="-25000" dirty="0" smtClean="0">
                <a:sym typeface="Wingdings" pitchFamily="2" charset="2"/>
              </a:rPr>
              <a:t>3 </a:t>
            </a:r>
            <a:r>
              <a:rPr lang="en-US" dirty="0" err="1" smtClean="0">
                <a:sym typeface="Wingdings" pitchFamily="2" charset="2"/>
              </a:rPr>
              <a:t>tương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ứng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sóng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thứ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smtClean="0">
                <a:sym typeface="Wingdings" pitchFamily="2" charset="2"/>
              </a:rPr>
              <a:t>2</a:t>
            </a:r>
          </a:p>
          <a:p>
            <a:pPr lvl="1"/>
            <a:r>
              <a:rPr lang="en-US" dirty="0" err="1" smtClean="0">
                <a:sym typeface="Wingdings" pitchFamily="2" charset="2"/>
              </a:rPr>
              <a:t>Làm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như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vậy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khoảng</a:t>
            </a:r>
            <a:r>
              <a:rPr lang="en-US" dirty="0" smtClean="0">
                <a:sym typeface="Wingdings" pitchFamily="2" charset="2"/>
              </a:rPr>
              <a:t> 5-7 </a:t>
            </a:r>
            <a:r>
              <a:rPr lang="en-US" dirty="0" err="1" smtClean="0">
                <a:sym typeface="Wingdings" pitchFamily="2" charset="2"/>
              </a:rPr>
              <a:t>lần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để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có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băng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vạch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nhịp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sóng</a:t>
            </a:r>
            <a:r>
              <a:rPr lang="en-US" dirty="0" smtClean="0">
                <a:sym typeface="Wingdings" pitchFamily="2" charset="2"/>
              </a:rPr>
              <a:t> P</a:t>
            </a:r>
          </a:p>
          <a:p>
            <a:pPr lvl="1"/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băng</a:t>
            </a:r>
            <a:r>
              <a:rPr lang="en-US" dirty="0" smtClean="0"/>
              <a:t> </a:t>
            </a:r>
            <a:r>
              <a:rPr lang="en-US" dirty="0" err="1" smtClean="0"/>
              <a:t>vạch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ECG</a:t>
            </a:r>
          </a:p>
          <a:p>
            <a:pPr lvl="2"/>
            <a:r>
              <a:rPr lang="en-US" dirty="0" smtClean="0"/>
              <a:t>P “</a:t>
            </a:r>
            <a:r>
              <a:rPr lang="en-US" dirty="0" err="1" smtClean="0"/>
              <a:t>ẩn</a:t>
            </a:r>
            <a:r>
              <a:rPr lang="en-US" dirty="0" smtClean="0"/>
              <a:t>” </a:t>
            </a:r>
            <a:r>
              <a:rPr lang="en-US" dirty="0" err="1" smtClean="0"/>
              <a:t>trong</a:t>
            </a:r>
            <a:r>
              <a:rPr lang="en-US" dirty="0" smtClean="0"/>
              <a:t> QRS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sóng</a:t>
            </a:r>
            <a:r>
              <a:rPr lang="en-US" dirty="0" smtClean="0"/>
              <a:t> T</a:t>
            </a:r>
          </a:p>
          <a:p>
            <a:pPr lvl="2"/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luật</a:t>
            </a:r>
            <a:r>
              <a:rPr lang="en-US" dirty="0" smtClean="0"/>
              <a:t> </a:t>
            </a:r>
            <a:r>
              <a:rPr lang="en-US" dirty="0" err="1" smtClean="0"/>
              <a:t>sóng</a:t>
            </a:r>
            <a:r>
              <a:rPr lang="en-US" dirty="0" smtClean="0"/>
              <a:t> P</a:t>
            </a:r>
          </a:p>
          <a:p>
            <a:pPr lvl="2"/>
            <a:r>
              <a:rPr lang="en-US" dirty="0" err="1" smtClean="0"/>
              <a:t>Mối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P </a:t>
            </a:r>
            <a:r>
              <a:rPr lang="en-US" dirty="0" err="1" smtClean="0"/>
              <a:t>với</a:t>
            </a:r>
            <a:r>
              <a:rPr lang="en-US" dirty="0" smtClean="0"/>
              <a:t> QRS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Băng</a:t>
            </a:r>
            <a:r>
              <a:rPr lang="en-US" dirty="0" smtClean="0"/>
              <a:t> </a:t>
            </a:r>
            <a:r>
              <a:rPr lang="en-US" dirty="0" err="1" smtClean="0"/>
              <a:t>vạch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26" name="Picture 2" descr="Kết quả hình ảnh cho băng vạch nhịp ecg"/>
          <p:cNvPicPr>
            <a:picLocks noChangeAspect="1" noChangeArrowheads="1"/>
          </p:cNvPicPr>
          <p:nvPr/>
        </p:nvPicPr>
        <p:blipFill>
          <a:blip r:embed="rId2"/>
          <a:srcRect b="8108"/>
          <a:stretch>
            <a:fillRect/>
          </a:stretch>
        </p:blipFill>
        <p:spPr bwMode="auto">
          <a:xfrm>
            <a:off x="1219200" y="2895600"/>
            <a:ext cx="6713404" cy="259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cận</a:t>
            </a:r>
            <a:r>
              <a:rPr lang="en-US" dirty="0" smtClean="0"/>
              <a:t> ECG </a:t>
            </a:r>
            <a:r>
              <a:rPr lang="en-US" dirty="0" err="1" smtClean="0"/>
              <a:t>rối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BS Marriott</a:t>
            </a:r>
          </a:p>
          <a:p>
            <a:pPr lvl="1"/>
            <a:r>
              <a:rPr lang="en-US" dirty="0" smtClean="0"/>
              <a:t>Know the causes of the arrhythmia</a:t>
            </a:r>
          </a:p>
          <a:p>
            <a:pPr lvl="1"/>
            <a:r>
              <a:rPr lang="en-US" dirty="0" smtClean="0"/>
              <a:t>Milk the QRS complex</a:t>
            </a:r>
          </a:p>
          <a:p>
            <a:pPr lvl="1"/>
            <a:r>
              <a:rPr lang="en-US" dirty="0" smtClean="0"/>
              <a:t>Cherchez le P</a:t>
            </a:r>
          </a:p>
          <a:p>
            <a:pPr lvl="2"/>
            <a:r>
              <a:rPr lang="en-US" dirty="0" err="1" smtClean="0"/>
              <a:t>Bix</a:t>
            </a:r>
            <a:r>
              <a:rPr lang="en-US" dirty="0" smtClean="0"/>
              <a:t> rule</a:t>
            </a:r>
          </a:p>
          <a:p>
            <a:pPr lvl="2"/>
            <a:r>
              <a:rPr lang="en-US" dirty="0" smtClean="0"/>
              <a:t>Haystack principle</a:t>
            </a:r>
          </a:p>
          <a:p>
            <a:pPr lvl="1"/>
            <a:r>
              <a:rPr lang="en-US" dirty="0" smtClean="0"/>
              <a:t>Mind your Ps</a:t>
            </a:r>
          </a:p>
          <a:p>
            <a:pPr lvl="1"/>
            <a:r>
              <a:rPr lang="en-US" dirty="0" smtClean="0"/>
              <a:t>Who’s married to whom?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rối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gặp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rối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gặp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362200"/>
            <a:ext cx="8090526" cy="396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Rối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chậm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chậm</a:t>
            </a:r>
            <a:r>
              <a:rPr lang="en-US" dirty="0" smtClean="0"/>
              <a:t> </a:t>
            </a:r>
            <a:r>
              <a:rPr lang="en-US" dirty="0" err="1" smtClean="0"/>
              <a:t>xoang</a:t>
            </a:r>
            <a:endParaRPr lang="en-US" dirty="0" smtClean="0"/>
          </a:p>
          <a:p>
            <a:r>
              <a:rPr lang="en-US" dirty="0" err="1" smtClean="0"/>
              <a:t>Hội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suy</a:t>
            </a:r>
            <a:r>
              <a:rPr lang="en-US" dirty="0" smtClean="0"/>
              <a:t> </a:t>
            </a:r>
            <a:r>
              <a:rPr lang="en-US" dirty="0" err="1" smtClean="0"/>
              <a:t>nút</a:t>
            </a:r>
            <a:r>
              <a:rPr lang="en-US" dirty="0" smtClean="0"/>
              <a:t> </a:t>
            </a:r>
            <a:r>
              <a:rPr lang="en-US" dirty="0" err="1" smtClean="0"/>
              <a:t>xoang</a:t>
            </a:r>
            <a:endParaRPr lang="en-US" dirty="0" smtClean="0"/>
          </a:p>
          <a:p>
            <a:r>
              <a:rPr lang="en-US" dirty="0" smtClean="0"/>
              <a:t>Block </a:t>
            </a:r>
            <a:r>
              <a:rPr lang="en-US" dirty="0" err="1" smtClean="0"/>
              <a:t>nhĩ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endParaRPr lang="en-US" dirty="0" smtClean="0"/>
          </a:p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thoát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endParaRPr lang="en-US" dirty="0" smtClean="0"/>
          </a:p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thoát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chậm</a:t>
            </a:r>
            <a:r>
              <a:rPr lang="en-US" dirty="0" smtClean="0"/>
              <a:t> </a:t>
            </a:r>
            <a:r>
              <a:rPr lang="en-US" dirty="0" err="1" smtClean="0"/>
              <a:t>xoang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xoang</a:t>
            </a:r>
            <a:endParaRPr lang="en-US" dirty="0" smtClean="0"/>
          </a:p>
          <a:p>
            <a:r>
              <a:rPr lang="en-US" dirty="0" err="1" smtClean="0"/>
              <a:t>Tần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&lt; 60 </a:t>
            </a:r>
            <a:r>
              <a:rPr lang="en-US" dirty="0" err="1" smtClean="0"/>
              <a:t>nhịp</a:t>
            </a:r>
            <a:r>
              <a:rPr lang="en-US" dirty="0" smtClean="0"/>
              <a:t>/</a:t>
            </a:r>
            <a:r>
              <a:rPr lang="en-US" dirty="0" err="1" smtClean="0"/>
              <a:t>phút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3967162"/>
            <a:ext cx="6517659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Hội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suy</a:t>
            </a:r>
            <a:r>
              <a:rPr lang="en-US" dirty="0" smtClean="0"/>
              <a:t> </a:t>
            </a:r>
            <a:r>
              <a:rPr lang="en-US" dirty="0" err="1" smtClean="0"/>
              <a:t>nút</a:t>
            </a:r>
            <a:r>
              <a:rPr lang="en-US" dirty="0" smtClean="0"/>
              <a:t> </a:t>
            </a:r>
            <a:r>
              <a:rPr lang="en-US" dirty="0" err="1" smtClean="0"/>
              <a:t>xoang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endParaRPr lang="en-US" dirty="0" smtClean="0"/>
          </a:p>
          <a:p>
            <a:pPr lvl="1"/>
            <a:r>
              <a:rPr lang="en-US" dirty="0" err="1" smtClean="0"/>
              <a:t>Chậm</a:t>
            </a:r>
            <a:r>
              <a:rPr lang="en-US" dirty="0" smtClean="0"/>
              <a:t> </a:t>
            </a:r>
            <a:r>
              <a:rPr lang="en-US" dirty="0" err="1" smtClean="0"/>
              <a:t>xoang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endParaRPr lang="en-US" dirty="0" smtClean="0"/>
          </a:p>
          <a:p>
            <a:pPr lvl="1"/>
            <a:r>
              <a:rPr lang="en-US" dirty="0" err="1" smtClean="0"/>
              <a:t>Ngưng</a:t>
            </a:r>
            <a:r>
              <a:rPr lang="en-US" dirty="0" smtClean="0"/>
              <a:t> </a:t>
            </a:r>
            <a:r>
              <a:rPr lang="en-US" dirty="0" err="1" smtClean="0"/>
              <a:t>xoang</a:t>
            </a:r>
            <a:endParaRPr lang="en-US" dirty="0" smtClean="0"/>
          </a:p>
          <a:p>
            <a:pPr lvl="1"/>
            <a:r>
              <a:rPr lang="en-US" dirty="0" smtClean="0"/>
              <a:t>Block </a:t>
            </a:r>
            <a:r>
              <a:rPr lang="en-US" dirty="0" err="1" smtClean="0"/>
              <a:t>xoang</a:t>
            </a:r>
            <a:r>
              <a:rPr lang="en-US" dirty="0" smtClean="0"/>
              <a:t> </a:t>
            </a:r>
            <a:r>
              <a:rPr lang="en-US" dirty="0" err="1" smtClean="0"/>
              <a:t>nhĩ</a:t>
            </a:r>
            <a:endParaRPr lang="en-US" dirty="0" smtClean="0"/>
          </a:p>
          <a:p>
            <a:pPr lvl="1"/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thoát</a:t>
            </a:r>
            <a:endParaRPr lang="en-US" dirty="0" smtClean="0"/>
          </a:p>
          <a:p>
            <a:pPr lvl="1"/>
            <a:r>
              <a:rPr lang="en-US" dirty="0" err="1" smtClean="0"/>
              <a:t>Hội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nhanh-nhịp</a:t>
            </a:r>
            <a:r>
              <a:rPr lang="en-US" dirty="0" smtClean="0"/>
              <a:t> </a:t>
            </a:r>
            <a:r>
              <a:rPr lang="en-US" dirty="0" err="1" smtClean="0"/>
              <a:t>chậm</a:t>
            </a:r>
            <a:endParaRPr lang="en-US" dirty="0" smtClean="0"/>
          </a:p>
          <a:p>
            <a:pPr lvl="1"/>
            <a:r>
              <a:rPr lang="en-US" dirty="0" smtClean="0"/>
              <a:t>Rung </a:t>
            </a:r>
            <a:r>
              <a:rPr lang="en-US" dirty="0" err="1" smtClean="0"/>
              <a:t>nhĩ</a:t>
            </a:r>
            <a:r>
              <a:rPr lang="en-US" dirty="0" smtClean="0"/>
              <a:t> </a:t>
            </a:r>
            <a:r>
              <a:rPr lang="en-US" dirty="0" err="1" smtClean="0"/>
              <a:t>đáp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r>
              <a:rPr lang="en-US" dirty="0" smtClean="0"/>
              <a:t> </a:t>
            </a:r>
            <a:r>
              <a:rPr lang="en-US" dirty="0" err="1" smtClean="0"/>
              <a:t>chậm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Ngưng</a:t>
            </a:r>
            <a:r>
              <a:rPr lang="en-US" dirty="0" smtClean="0"/>
              <a:t> </a:t>
            </a:r>
            <a:r>
              <a:rPr lang="en-US" dirty="0" err="1" smtClean="0"/>
              <a:t>xoang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5778" name="Picture 2" descr="Kết quả hình ảnh cho sinus arrest"/>
          <p:cNvPicPr>
            <a:picLocks noChangeAspect="1" noChangeArrowheads="1"/>
          </p:cNvPicPr>
          <p:nvPr/>
        </p:nvPicPr>
        <p:blipFill>
          <a:blip r:embed="rId2"/>
          <a:srcRect t="37127" b="21680"/>
          <a:stretch>
            <a:fillRect/>
          </a:stretch>
        </p:blipFill>
        <p:spPr bwMode="auto">
          <a:xfrm>
            <a:off x="1152525" y="3048000"/>
            <a:ext cx="6696075" cy="144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</a:t>
            </a:r>
            <a:r>
              <a:rPr lang="en-US" dirty="0" err="1" smtClean="0"/>
              <a:t>xoang</a:t>
            </a:r>
            <a:r>
              <a:rPr lang="en-US" dirty="0" smtClean="0"/>
              <a:t> </a:t>
            </a:r>
            <a:r>
              <a:rPr lang="en-US" dirty="0" err="1" smtClean="0"/>
              <a:t>nhĩ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0660" name="Picture 4" descr="Kết quả hình ảnh cho sino-atrial block"/>
          <p:cNvPicPr>
            <a:picLocks noChangeAspect="1" noChangeArrowheads="1"/>
          </p:cNvPicPr>
          <p:nvPr/>
        </p:nvPicPr>
        <p:blipFill>
          <a:blip r:embed="rId2"/>
          <a:srcRect t="15267" b="23664"/>
          <a:stretch>
            <a:fillRect/>
          </a:stretch>
        </p:blipFill>
        <p:spPr bwMode="auto">
          <a:xfrm>
            <a:off x="838200" y="3048000"/>
            <a:ext cx="7524750" cy="152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Đại</a:t>
            </a:r>
            <a:r>
              <a:rPr lang="en-US" dirty="0" smtClean="0"/>
              <a:t> </a:t>
            </a:r>
            <a:r>
              <a:rPr lang="en-US" dirty="0" err="1" smtClean="0"/>
              <a:t>cương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cận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rối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rối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gặp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thoát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7187" y="2400300"/>
            <a:ext cx="5992813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Hội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nhanh-nhịp</a:t>
            </a:r>
            <a:r>
              <a:rPr lang="en-US" dirty="0" smtClean="0"/>
              <a:t> </a:t>
            </a:r>
            <a:r>
              <a:rPr lang="en-US" dirty="0" err="1" smtClean="0"/>
              <a:t>chậm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3046" y="2976563"/>
            <a:ext cx="7260354" cy="151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</a:t>
            </a:r>
            <a:r>
              <a:rPr lang="en-US" dirty="0" err="1" smtClean="0"/>
              <a:t>nhĩ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xoang</a:t>
            </a:r>
            <a:endParaRPr lang="en-US" dirty="0" smtClean="0"/>
          </a:p>
          <a:p>
            <a:r>
              <a:rPr lang="en-US" dirty="0" smtClean="0"/>
              <a:t>PR &gt; 0.20s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3733800"/>
            <a:ext cx="6546430" cy="136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</a:t>
            </a:r>
            <a:r>
              <a:rPr lang="en-US" dirty="0" err="1" smtClean="0"/>
              <a:t>nhĩ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2 – </a:t>
            </a:r>
            <a:r>
              <a:rPr lang="en-US" dirty="0" err="1" smtClean="0"/>
              <a:t>Mobitz</a:t>
            </a:r>
            <a:r>
              <a:rPr lang="en-US" dirty="0" smtClean="0"/>
              <a:t>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xoang</a:t>
            </a:r>
            <a:endParaRPr lang="en-US" dirty="0" smtClean="0"/>
          </a:p>
          <a:p>
            <a:r>
              <a:rPr lang="en-US" dirty="0" smtClean="0"/>
              <a:t>Chu </a:t>
            </a:r>
            <a:r>
              <a:rPr lang="en-US" dirty="0" err="1" smtClean="0"/>
              <a:t>kỳ</a:t>
            </a:r>
            <a:r>
              <a:rPr lang="en-US" dirty="0" smtClean="0"/>
              <a:t> </a:t>
            </a:r>
            <a:r>
              <a:rPr lang="en-US" dirty="0" err="1" smtClean="0"/>
              <a:t>Wenckebach</a:t>
            </a:r>
            <a:r>
              <a:rPr lang="en-US" dirty="0" smtClean="0"/>
              <a:t>, PR </a:t>
            </a:r>
            <a:r>
              <a:rPr lang="en-US" dirty="0" err="1" smtClean="0"/>
              <a:t>dài</a:t>
            </a:r>
            <a:r>
              <a:rPr lang="en-US" dirty="0" smtClean="0"/>
              <a:t> </a:t>
            </a:r>
            <a:r>
              <a:rPr lang="en-US" dirty="0" err="1" smtClean="0"/>
              <a:t>dần</a:t>
            </a:r>
            <a:endParaRPr lang="en-US" dirty="0" smtClean="0"/>
          </a:p>
          <a:p>
            <a:r>
              <a:rPr lang="en-US" dirty="0" smtClean="0"/>
              <a:t>1 </a:t>
            </a:r>
            <a:r>
              <a:rPr lang="en-US" dirty="0" err="1" smtClean="0"/>
              <a:t>sóng</a:t>
            </a:r>
            <a:r>
              <a:rPr lang="en-US" dirty="0" smtClean="0"/>
              <a:t> P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4130710"/>
            <a:ext cx="6858000" cy="1431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</a:t>
            </a:r>
            <a:r>
              <a:rPr lang="en-US" dirty="0" err="1" smtClean="0"/>
              <a:t>nhĩ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2 – </a:t>
            </a:r>
            <a:r>
              <a:rPr lang="en-US" dirty="0" err="1" smtClean="0"/>
              <a:t>Mobitz</a:t>
            </a:r>
            <a:r>
              <a:rPr lang="en-US" dirty="0" smtClean="0"/>
              <a:t>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xoang</a:t>
            </a:r>
            <a:endParaRPr lang="en-US" dirty="0" smtClean="0"/>
          </a:p>
          <a:p>
            <a:r>
              <a:rPr lang="en-US" dirty="0" smtClean="0"/>
              <a:t>PR </a:t>
            </a:r>
            <a:r>
              <a:rPr lang="en-US" dirty="0" err="1" smtClean="0"/>
              <a:t>cố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en-US" dirty="0" smtClean="0"/>
          </a:p>
          <a:p>
            <a:r>
              <a:rPr lang="en-US" dirty="0" smtClean="0"/>
              <a:t>1 </a:t>
            </a:r>
            <a:r>
              <a:rPr lang="en-US" dirty="0" err="1" smtClean="0"/>
              <a:t>sóng</a:t>
            </a:r>
            <a:r>
              <a:rPr lang="en-US" dirty="0" smtClean="0"/>
              <a:t> P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332" y="4200524"/>
            <a:ext cx="6961868" cy="1438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</a:t>
            </a:r>
            <a:r>
              <a:rPr lang="en-US" dirty="0" err="1" smtClean="0"/>
              <a:t>nhĩ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nhĩ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endParaRPr lang="en-US" dirty="0" smtClean="0"/>
          </a:p>
          <a:p>
            <a:r>
              <a:rPr lang="en-US" dirty="0" err="1" smtClean="0"/>
              <a:t>Tần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nhĩ</a:t>
            </a:r>
            <a:r>
              <a:rPr lang="en-US" dirty="0" smtClean="0"/>
              <a:t> &gt; </a:t>
            </a:r>
            <a:r>
              <a:rPr lang="en-US" dirty="0" err="1" smtClean="0"/>
              <a:t>tần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989758"/>
            <a:ext cx="6934200" cy="1420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</a:t>
            </a:r>
            <a:r>
              <a:rPr lang="en-US" dirty="0" err="1" smtClean="0"/>
              <a:t>nhĩ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nhĩ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r>
              <a:rPr lang="en-US" dirty="0" smtClean="0"/>
              <a:t> &gt;= 3:1</a:t>
            </a:r>
          </a:p>
          <a:p>
            <a:r>
              <a:rPr lang="en-US" dirty="0" err="1" smtClean="0"/>
              <a:t>Sóng</a:t>
            </a:r>
            <a:r>
              <a:rPr lang="en-US" dirty="0" smtClean="0"/>
              <a:t> P &gt; </a:t>
            </a:r>
            <a:r>
              <a:rPr lang="en-US" dirty="0" err="1" smtClean="0"/>
              <a:t>phức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QRS</a:t>
            </a:r>
          </a:p>
          <a:p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mất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mối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nhĩ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332" y="4124324"/>
            <a:ext cx="6961868" cy="1438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Có</a:t>
            </a:r>
            <a:r>
              <a:rPr lang="en-US" dirty="0" smtClean="0"/>
              <a:t> spike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endParaRPr lang="en-US" dirty="0" smtClean="0"/>
          </a:p>
          <a:p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thấy</a:t>
            </a:r>
            <a:r>
              <a:rPr lang="en-US" dirty="0" smtClean="0"/>
              <a:t> </a:t>
            </a:r>
            <a:r>
              <a:rPr lang="en-US" dirty="0" err="1" smtClean="0"/>
              <a:t>sóng</a:t>
            </a:r>
            <a:r>
              <a:rPr lang="en-US" dirty="0" smtClean="0"/>
              <a:t> P </a:t>
            </a:r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phức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QRS</a:t>
            </a:r>
          </a:p>
          <a:p>
            <a:r>
              <a:rPr lang="en-US" dirty="0" err="1" smtClean="0"/>
              <a:t>Phức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QRS </a:t>
            </a:r>
            <a:r>
              <a:rPr lang="en-US" dirty="0" err="1" smtClean="0"/>
              <a:t>giãn</a:t>
            </a:r>
            <a:r>
              <a:rPr lang="en-US" dirty="0" smtClean="0"/>
              <a:t> </a:t>
            </a:r>
            <a:r>
              <a:rPr lang="en-US" dirty="0" err="1" smtClean="0"/>
              <a:t>rộng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94210" name="AutoShape 2" descr="Kết quả hình ảnh cho pacemaker ecg"/>
          <p:cNvSpPr>
            <a:spLocks noChangeAspect="1" noChangeArrowheads="1"/>
          </p:cNvSpPr>
          <p:nvPr/>
        </p:nvSpPr>
        <p:spPr bwMode="auto">
          <a:xfrm>
            <a:off x="155575" y="-1195388"/>
            <a:ext cx="7038975" cy="24955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212" name="AutoShape 4" descr="Kết quả hình ảnh cho pacemaker ecg"/>
          <p:cNvSpPr>
            <a:spLocks noChangeAspect="1" noChangeArrowheads="1"/>
          </p:cNvSpPr>
          <p:nvPr/>
        </p:nvSpPr>
        <p:spPr bwMode="auto">
          <a:xfrm>
            <a:off x="155575" y="-1195388"/>
            <a:ext cx="7038975" cy="24955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4214" name="Picture 6" descr="Kết quả hình ảnh cho pacemaker ecg stri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4114799"/>
            <a:ext cx="6781800" cy="21059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Rối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Tầng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err="1" smtClean="0"/>
              <a:t>Tầng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xoang</a:t>
            </a:r>
            <a:endParaRPr lang="en-US" dirty="0" smtClean="0"/>
          </a:p>
          <a:p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xoang</a:t>
            </a:r>
            <a:endParaRPr lang="en-US" dirty="0" smtClean="0"/>
          </a:p>
          <a:p>
            <a:r>
              <a:rPr lang="en-US" dirty="0" err="1" smtClean="0"/>
              <a:t>Ngoại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endParaRPr lang="en-US" dirty="0" smtClean="0"/>
          </a:p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nhĩ</a:t>
            </a:r>
            <a:r>
              <a:rPr lang="en-US" dirty="0" smtClean="0"/>
              <a:t> </a:t>
            </a:r>
            <a:r>
              <a:rPr lang="en-US" dirty="0" err="1" smtClean="0"/>
              <a:t>lang</a:t>
            </a:r>
            <a:r>
              <a:rPr lang="en-US" dirty="0" smtClean="0"/>
              <a:t> </a:t>
            </a:r>
            <a:r>
              <a:rPr lang="en-US" dirty="0" err="1" smtClean="0"/>
              <a:t>thang</a:t>
            </a:r>
            <a:endParaRPr lang="en-US" dirty="0" smtClean="0"/>
          </a:p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nhĩ</a:t>
            </a:r>
            <a:endParaRPr lang="en-US" dirty="0" smtClean="0"/>
          </a:p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nhĩ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ổ</a:t>
            </a:r>
          </a:p>
          <a:p>
            <a:r>
              <a:rPr lang="en-US" dirty="0" err="1" smtClean="0"/>
              <a:t>Cuồng</a:t>
            </a:r>
            <a:r>
              <a:rPr lang="en-US" dirty="0" smtClean="0"/>
              <a:t> </a:t>
            </a:r>
            <a:r>
              <a:rPr lang="en-US" dirty="0" err="1" smtClean="0"/>
              <a:t>nhĩ</a:t>
            </a:r>
            <a:endParaRPr lang="en-US" dirty="0" smtClean="0"/>
          </a:p>
          <a:p>
            <a:r>
              <a:rPr lang="en-US" dirty="0" smtClean="0"/>
              <a:t>Rung </a:t>
            </a:r>
            <a:r>
              <a:rPr lang="en-US" dirty="0" err="1" smtClean="0"/>
              <a:t>nhĩ</a:t>
            </a:r>
            <a:endParaRPr lang="en-US" dirty="0" smtClean="0"/>
          </a:p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kịch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do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Ngoại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endParaRPr lang="en-US" dirty="0" smtClean="0"/>
          </a:p>
          <a:p>
            <a:r>
              <a:rPr lang="en-US" dirty="0" err="1" smtClean="0"/>
              <a:t>Cơn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r>
              <a:rPr lang="en-US" dirty="0" smtClean="0"/>
              <a:t> </a:t>
            </a:r>
            <a:r>
              <a:rPr lang="en-US" dirty="0" err="1" smtClean="0"/>
              <a:t>ngắn</a:t>
            </a:r>
            <a:endParaRPr lang="en-US" dirty="0" smtClean="0"/>
          </a:p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endParaRPr lang="en-US" dirty="0" smtClean="0"/>
          </a:p>
          <a:p>
            <a:r>
              <a:rPr lang="en-US" dirty="0" err="1" smtClean="0"/>
              <a:t>Xoắn</a:t>
            </a:r>
            <a:r>
              <a:rPr lang="en-US" dirty="0" smtClean="0"/>
              <a:t> </a:t>
            </a:r>
            <a:r>
              <a:rPr lang="en-US" dirty="0" err="1" smtClean="0"/>
              <a:t>đỉnh</a:t>
            </a:r>
            <a:endParaRPr lang="en-US" dirty="0" smtClean="0"/>
          </a:p>
          <a:p>
            <a:r>
              <a:rPr lang="en-US" dirty="0" smtClean="0"/>
              <a:t>Rung </a:t>
            </a:r>
            <a:r>
              <a:rPr lang="en-US" dirty="0" err="1" smtClean="0"/>
              <a:t>thất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xoang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xoang</a:t>
            </a:r>
            <a:endParaRPr lang="en-US" dirty="0" smtClean="0"/>
          </a:p>
          <a:p>
            <a:r>
              <a:rPr lang="en-US" dirty="0" err="1" smtClean="0"/>
              <a:t>Tần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&gt; 100 </a:t>
            </a:r>
            <a:r>
              <a:rPr lang="en-US" dirty="0" err="1" smtClean="0"/>
              <a:t>nhịp</a:t>
            </a:r>
            <a:r>
              <a:rPr lang="en-US" dirty="0" smtClean="0"/>
              <a:t>/</a:t>
            </a:r>
            <a:r>
              <a:rPr lang="en-US" dirty="0" err="1" smtClean="0"/>
              <a:t>phút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0054" y="3581400"/>
            <a:ext cx="6987146" cy="163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Đại</a:t>
            </a:r>
            <a:r>
              <a:rPr lang="en-US" dirty="0" smtClean="0"/>
              <a:t> </a:t>
            </a:r>
            <a:r>
              <a:rPr lang="en-US" dirty="0" err="1" smtClean="0"/>
              <a:t>cương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xoang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xoang</a:t>
            </a:r>
            <a:endParaRPr lang="en-US" dirty="0" smtClean="0"/>
          </a:p>
          <a:p>
            <a:r>
              <a:rPr lang="en-US" dirty="0" err="1" smtClean="0"/>
              <a:t>Khoảng</a:t>
            </a:r>
            <a:r>
              <a:rPr lang="en-US" dirty="0" smtClean="0"/>
              <a:t> PP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hô</a:t>
            </a:r>
            <a:r>
              <a:rPr lang="en-US" dirty="0" smtClean="0"/>
              <a:t> </a:t>
            </a:r>
            <a:r>
              <a:rPr lang="en-US" dirty="0" err="1" smtClean="0"/>
              <a:t>hấp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79874" name="Picture 2" descr="Kết quả hình ảnh cho sinus arrhythmia"/>
          <p:cNvPicPr>
            <a:picLocks noChangeAspect="1" noChangeArrowheads="1"/>
          </p:cNvPicPr>
          <p:nvPr/>
        </p:nvPicPr>
        <p:blipFill>
          <a:blip r:embed="rId2"/>
          <a:srcRect t="69377" b="2439"/>
          <a:stretch>
            <a:fillRect/>
          </a:stretch>
        </p:blipFill>
        <p:spPr bwMode="auto">
          <a:xfrm>
            <a:off x="762000" y="3733800"/>
            <a:ext cx="7656635" cy="144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Ngoại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sớm</a:t>
            </a:r>
            <a:endParaRPr lang="en-US" dirty="0" smtClean="0"/>
          </a:p>
          <a:p>
            <a:r>
              <a:rPr lang="en-US" dirty="0" err="1" smtClean="0"/>
              <a:t>Sóng</a:t>
            </a:r>
            <a:r>
              <a:rPr lang="en-US" dirty="0" smtClean="0"/>
              <a:t> P’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P </a:t>
            </a:r>
            <a:r>
              <a:rPr lang="en-US" dirty="0" err="1" smtClean="0"/>
              <a:t>xoang</a:t>
            </a:r>
            <a:endParaRPr lang="en-US" dirty="0" smtClean="0"/>
          </a:p>
          <a:p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sóng</a:t>
            </a:r>
            <a:r>
              <a:rPr lang="en-US" dirty="0" smtClean="0"/>
              <a:t> P’ </a:t>
            </a:r>
            <a:r>
              <a:rPr lang="en-US" dirty="0" err="1" smtClean="0"/>
              <a:t>tùy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nơi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endParaRPr lang="en-US" dirty="0" smtClean="0"/>
          </a:p>
          <a:p>
            <a:r>
              <a:rPr lang="en-US" dirty="0" err="1" smtClean="0"/>
              <a:t>Nghỉ</a:t>
            </a:r>
            <a:r>
              <a:rPr lang="en-US" dirty="0" smtClean="0"/>
              <a:t> </a:t>
            </a:r>
            <a:r>
              <a:rPr lang="en-US" dirty="0" err="1" smtClean="0"/>
              <a:t>bù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Ngoại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nhĩ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0638" y="3124200"/>
            <a:ext cx="6946562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Ngoại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24578" name="Picture 2" descr="Kết quả hình ảnh cho junctional premature beat"/>
          <p:cNvPicPr>
            <a:picLocks noChangeAspect="1" noChangeArrowheads="1"/>
          </p:cNvPicPr>
          <p:nvPr/>
        </p:nvPicPr>
        <p:blipFill>
          <a:blip r:embed="rId2"/>
          <a:srcRect t="7767" b="10680"/>
          <a:stretch>
            <a:fillRect/>
          </a:stretch>
        </p:blipFill>
        <p:spPr bwMode="auto">
          <a:xfrm>
            <a:off x="1143000" y="3276600"/>
            <a:ext cx="6890657" cy="182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nhĩ</a:t>
            </a:r>
            <a:r>
              <a:rPr lang="en-US" dirty="0" smtClean="0"/>
              <a:t> </a:t>
            </a:r>
            <a:r>
              <a:rPr lang="en-US" dirty="0" err="1" smtClean="0"/>
              <a:t>lang</a:t>
            </a:r>
            <a:r>
              <a:rPr lang="en-US" dirty="0" smtClean="0"/>
              <a:t> </a:t>
            </a:r>
            <a:r>
              <a:rPr lang="en-US" dirty="0" err="1" smtClean="0"/>
              <a:t>thang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Chủ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nút</a:t>
            </a:r>
            <a:r>
              <a:rPr lang="en-US" dirty="0" smtClean="0"/>
              <a:t> </a:t>
            </a:r>
            <a:r>
              <a:rPr lang="en-US" dirty="0" err="1" smtClean="0"/>
              <a:t>xoang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nhĩ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7410" name="Picture 2" descr="Kết quả hình ảnh cho wandering pacemaker"/>
          <p:cNvPicPr>
            <a:picLocks noChangeAspect="1" noChangeArrowheads="1"/>
          </p:cNvPicPr>
          <p:nvPr/>
        </p:nvPicPr>
        <p:blipFill>
          <a:blip r:embed="rId2"/>
          <a:srcRect b="18497"/>
          <a:stretch>
            <a:fillRect/>
          </a:stretch>
        </p:blipFill>
        <p:spPr bwMode="auto">
          <a:xfrm>
            <a:off x="990600" y="3533775"/>
            <a:ext cx="7434702" cy="14954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nhĩ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nguồn</a:t>
            </a:r>
            <a:r>
              <a:rPr lang="en-US" dirty="0" smtClean="0"/>
              <a:t> </a:t>
            </a:r>
            <a:r>
              <a:rPr lang="en-US" dirty="0" err="1" smtClean="0"/>
              <a:t>gốc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ổ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ở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nhĩ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8434" name="Picture 2" descr="Kết quả hình ảnh cho atrial tachycar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352800"/>
            <a:ext cx="7172689" cy="144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nhĩ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&gt; 100 </a:t>
            </a:r>
            <a:r>
              <a:rPr lang="en-US" dirty="0" err="1" smtClean="0"/>
              <a:t>lần</a:t>
            </a:r>
            <a:r>
              <a:rPr lang="en-US" dirty="0" smtClean="0"/>
              <a:t>/</a:t>
            </a:r>
            <a:r>
              <a:rPr lang="en-US" dirty="0" err="1" smtClean="0"/>
              <a:t>phút</a:t>
            </a:r>
            <a:endParaRPr lang="en-US" dirty="0" smtClean="0"/>
          </a:p>
          <a:p>
            <a:r>
              <a:rPr lang="en-US" dirty="0" smtClean="0"/>
              <a:t>P </a:t>
            </a:r>
            <a:r>
              <a:rPr lang="en-US" dirty="0" err="1" smtClean="0"/>
              <a:t>với</a:t>
            </a:r>
            <a:r>
              <a:rPr lang="en-US" dirty="0" smtClean="0"/>
              <a:t> &gt;= 3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614738"/>
            <a:ext cx="7450135" cy="171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Cuồng</a:t>
            </a:r>
            <a:r>
              <a:rPr lang="en-US" dirty="0" smtClean="0"/>
              <a:t> </a:t>
            </a:r>
            <a:r>
              <a:rPr lang="en-US" dirty="0" err="1" smtClean="0"/>
              <a:t>nhĩ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Sóng</a:t>
            </a:r>
            <a:r>
              <a:rPr lang="en-US" dirty="0" smtClean="0"/>
              <a:t> P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sóng</a:t>
            </a:r>
            <a:r>
              <a:rPr lang="en-US" dirty="0" smtClean="0"/>
              <a:t> </a:t>
            </a:r>
            <a:r>
              <a:rPr lang="en-US" dirty="0" err="1" smtClean="0"/>
              <a:t>nhĩ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răng</a:t>
            </a:r>
            <a:r>
              <a:rPr lang="en-US" dirty="0" smtClean="0"/>
              <a:t> </a:t>
            </a:r>
            <a:r>
              <a:rPr lang="en-US" dirty="0" err="1" smtClean="0"/>
              <a:t>cưa</a:t>
            </a:r>
            <a:endParaRPr lang="en-US" dirty="0" smtClean="0"/>
          </a:p>
          <a:p>
            <a:r>
              <a:rPr lang="en-US" dirty="0" err="1" smtClean="0"/>
              <a:t>Tần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nhĩ</a:t>
            </a:r>
            <a:r>
              <a:rPr lang="en-US" dirty="0" smtClean="0"/>
              <a:t> 250-350 </a:t>
            </a:r>
            <a:r>
              <a:rPr lang="en-US" dirty="0" err="1" smtClean="0"/>
              <a:t>nhịp</a:t>
            </a:r>
            <a:r>
              <a:rPr lang="en-US" dirty="0" smtClean="0"/>
              <a:t>/</a:t>
            </a:r>
            <a:r>
              <a:rPr lang="en-US" dirty="0" err="1" smtClean="0"/>
              <a:t>phút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5705" y="3309938"/>
            <a:ext cx="7041495" cy="217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Rung </a:t>
            </a:r>
            <a:r>
              <a:rPr lang="en-US" dirty="0" err="1" smtClean="0"/>
              <a:t>nhĩ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Sóng</a:t>
            </a:r>
            <a:r>
              <a:rPr lang="en-US" dirty="0" smtClean="0"/>
              <a:t> P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sóng</a:t>
            </a:r>
            <a:r>
              <a:rPr lang="en-US" dirty="0" smtClean="0"/>
              <a:t> f </a:t>
            </a:r>
            <a:r>
              <a:rPr lang="en-US" dirty="0" err="1" smtClean="0"/>
              <a:t>lăn</a:t>
            </a:r>
            <a:r>
              <a:rPr lang="en-US" dirty="0" smtClean="0"/>
              <a:t> </a:t>
            </a:r>
            <a:r>
              <a:rPr lang="en-US" dirty="0" err="1" smtClean="0"/>
              <a:t>tăn</a:t>
            </a:r>
            <a:endParaRPr lang="en-US" dirty="0" smtClean="0"/>
          </a:p>
          <a:p>
            <a:r>
              <a:rPr lang="en-US" dirty="0" err="1" smtClean="0"/>
              <a:t>Tần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nhĩ</a:t>
            </a:r>
            <a:r>
              <a:rPr lang="en-US" dirty="0" smtClean="0"/>
              <a:t> 350-600 </a:t>
            </a:r>
            <a:r>
              <a:rPr lang="en-US" dirty="0" err="1" smtClean="0"/>
              <a:t>nhịp</a:t>
            </a:r>
            <a:r>
              <a:rPr lang="en-US" dirty="0" smtClean="0"/>
              <a:t>/</a:t>
            </a:r>
            <a:r>
              <a:rPr lang="en-US" dirty="0" err="1" smtClean="0"/>
              <a:t>phút</a:t>
            </a:r>
            <a:endParaRPr lang="en-US" dirty="0" smtClean="0"/>
          </a:p>
          <a:p>
            <a:r>
              <a:rPr lang="en-US" dirty="0" err="1" smtClean="0"/>
              <a:t>Đáp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QRS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đều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tần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7651" y="3819524"/>
            <a:ext cx="7241949" cy="1514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nút</a:t>
            </a:r>
            <a:r>
              <a:rPr lang="en-US" dirty="0" smtClean="0"/>
              <a:t> </a:t>
            </a:r>
            <a:r>
              <a:rPr lang="en-US" dirty="0" err="1" smtClean="0"/>
              <a:t>nhĩ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6275" y="2286000"/>
            <a:ext cx="366712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67300" y="3657600"/>
            <a:ext cx="346710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Đại</a:t>
            </a:r>
            <a:r>
              <a:rPr lang="en-US" dirty="0" smtClean="0"/>
              <a:t> </a:t>
            </a:r>
            <a:r>
              <a:rPr lang="en-US" dirty="0" err="1" smtClean="0"/>
              <a:t>cương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Rối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: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endParaRPr lang="en-US" dirty="0" smtClean="0"/>
          </a:p>
          <a:p>
            <a:pPr lvl="1"/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endParaRPr lang="en-US" dirty="0" smtClean="0"/>
          </a:p>
          <a:p>
            <a:pPr lvl="1"/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tần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endParaRPr lang="en-US" dirty="0" smtClean="0"/>
          </a:p>
          <a:p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lâm</a:t>
            </a:r>
            <a:r>
              <a:rPr lang="en-US" dirty="0" smtClean="0"/>
              <a:t> </a:t>
            </a:r>
            <a:r>
              <a:rPr lang="en-US" dirty="0" err="1" smtClean="0"/>
              <a:t>sàng</a:t>
            </a:r>
            <a:r>
              <a:rPr lang="en-US" dirty="0" smtClean="0"/>
              <a:t>: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endParaRPr lang="en-US" dirty="0" smtClean="0"/>
          </a:p>
          <a:p>
            <a:pPr lvl="1"/>
            <a:r>
              <a:rPr lang="en-US" dirty="0" err="1" smtClean="0"/>
              <a:t>Hồi</a:t>
            </a:r>
            <a:r>
              <a:rPr lang="en-US" dirty="0" smtClean="0"/>
              <a:t> </a:t>
            </a:r>
            <a:r>
              <a:rPr lang="en-US" dirty="0" err="1" smtClean="0"/>
              <a:t>hộp</a:t>
            </a:r>
            <a:endParaRPr lang="en-US" dirty="0" smtClean="0"/>
          </a:p>
          <a:p>
            <a:pPr lvl="1"/>
            <a:r>
              <a:rPr lang="en-US" dirty="0" err="1" smtClean="0"/>
              <a:t>Ngất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  <a:p>
            <a:pPr lvl="1"/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vong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nút</a:t>
            </a:r>
            <a:r>
              <a:rPr lang="en-US" dirty="0" smtClean="0"/>
              <a:t> </a:t>
            </a:r>
            <a:r>
              <a:rPr lang="en-US" dirty="0" err="1" smtClean="0"/>
              <a:t>nhĩ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3425" y="2514600"/>
            <a:ext cx="7677150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nhĩ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xoang</a:t>
            </a:r>
            <a:endParaRPr lang="en-US" dirty="0" smtClean="0"/>
          </a:p>
          <a:p>
            <a:r>
              <a:rPr lang="en-US" dirty="0" smtClean="0"/>
              <a:t>PR </a:t>
            </a:r>
            <a:r>
              <a:rPr lang="en-US" dirty="0" err="1" smtClean="0"/>
              <a:t>ngắn</a:t>
            </a:r>
            <a:endParaRPr lang="en-US" dirty="0" smtClean="0"/>
          </a:p>
          <a:p>
            <a:r>
              <a:rPr lang="en-US" dirty="0" err="1" smtClean="0"/>
              <a:t>Sóng</a:t>
            </a:r>
            <a:r>
              <a:rPr lang="en-US" dirty="0" smtClean="0"/>
              <a:t> delta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86018" name="Picture 2" descr="Kết quả hình ảnh cho accessory pathwa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3400" y="2111392"/>
            <a:ext cx="2895600" cy="2927334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5067300"/>
            <a:ext cx="6482715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nhĩ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133600"/>
            <a:ext cx="6279046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Ngoại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sớm</a:t>
            </a:r>
            <a:endParaRPr lang="en-US" dirty="0" smtClean="0"/>
          </a:p>
          <a:p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nhĩ</a:t>
            </a:r>
            <a:endParaRPr lang="en-US" dirty="0" smtClean="0"/>
          </a:p>
          <a:p>
            <a:r>
              <a:rPr lang="en-US" dirty="0" err="1" smtClean="0"/>
              <a:t>Phức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QRS </a:t>
            </a:r>
            <a:r>
              <a:rPr lang="en-US" dirty="0" err="1" smtClean="0"/>
              <a:t>giãn</a:t>
            </a:r>
            <a:r>
              <a:rPr lang="en-US" dirty="0" smtClean="0"/>
              <a:t> </a:t>
            </a:r>
            <a:r>
              <a:rPr lang="en-US" dirty="0" err="1" smtClean="0"/>
              <a:t>rộng</a:t>
            </a:r>
            <a:endParaRPr lang="en-US" dirty="0" smtClean="0"/>
          </a:p>
          <a:p>
            <a:r>
              <a:rPr lang="en-US" dirty="0" err="1" smtClean="0"/>
              <a:t>Nghỉ</a:t>
            </a:r>
            <a:r>
              <a:rPr lang="en-US" dirty="0" smtClean="0"/>
              <a:t> </a:t>
            </a:r>
            <a:r>
              <a:rPr lang="en-US" dirty="0" err="1" smtClean="0"/>
              <a:t>bù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4710113"/>
            <a:ext cx="6356900" cy="146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Ngoại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3" y="2181225"/>
            <a:ext cx="863917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5" y="4695825"/>
            <a:ext cx="862965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Ngoại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9088" y="2057400"/>
            <a:ext cx="85058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9088" y="3657600"/>
            <a:ext cx="85058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9088" y="5114925"/>
            <a:ext cx="85058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Ngoại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225" y="3228975"/>
            <a:ext cx="782955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Ngoại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3648075"/>
            <a:ext cx="78486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Ngoại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247900"/>
            <a:ext cx="6591522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Cơn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r>
              <a:rPr lang="en-US" dirty="0" smtClean="0"/>
              <a:t> </a:t>
            </a:r>
            <a:r>
              <a:rPr lang="en-US" dirty="0" err="1" smtClean="0"/>
              <a:t>ngắn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&gt;= 3 </a:t>
            </a:r>
            <a:r>
              <a:rPr lang="en-US" dirty="0" err="1" smtClean="0"/>
              <a:t>ngoại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endParaRPr lang="en-US" dirty="0" smtClean="0"/>
          </a:p>
          <a:p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thúc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30 </a:t>
            </a:r>
            <a:r>
              <a:rPr lang="en-US" dirty="0" err="1" smtClean="0"/>
              <a:t>giây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91138" name="Picture 2" descr="Kết quả hình ảnh cho non sustained vt"/>
          <p:cNvPicPr>
            <a:picLocks noChangeAspect="1" noChangeArrowheads="1"/>
          </p:cNvPicPr>
          <p:nvPr/>
        </p:nvPicPr>
        <p:blipFill>
          <a:blip r:embed="rId2"/>
          <a:srcRect l="3692" t="2192" r="1538" b="53973"/>
          <a:stretch>
            <a:fillRect/>
          </a:stretch>
        </p:blipFill>
        <p:spPr bwMode="auto">
          <a:xfrm>
            <a:off x="754380" y="3886200"/>
            <a:ext cx="7627620" cy="1981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Đại</a:t>
            </a:r>
            <a:r>
              <a:rPr lang="en-US" dirty="0" smtClean="0"/>
              <a:t> </a:t>
            </a:r>
            <a:r>
              <a:rPr lang="en-US" dirty="0" err="1" smtClean="0"/>
              <a:t>cương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tần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endParaRPr lang="en-US" dirty="0" smtClean="0"/>
          </a:p>
          <a:p>
            <a:pPr lvl="1"/>
            <a:r>
              <a:rPr lang="en-US" dirty="0" err="1" smtClean="0"/>
              <a:t>Rối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: &gt; 100 </a:t>
            </a:r>
            <a:r>
              <a:rPr lang="en-US" dirty="0" err="1" smtClean="0"/>
              <a:t>nhịp</a:t>
            </a:r>
            <a:r>
              <a:rPr lang="en-US" dirty="0" smtClean="0"/>
              <a:t>/</a:t>
            </a:r>
            <a:r>
              <a:rPr lang="en-US" dirty="0" err="1" smtClean="0"/>
              <a:t>phút</a:t>
            </a:r>
            <a:endParaRPr lang="en-US" dirty="0" smtClean="0"/>
          </a:p>
          <a:p>
            <a:pPr lvl="1"/>
            <a:r>
              <a:rPr lang="en-US" dirty="0" err="1" smtClean="0"/>
              <a:t>Rối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chậm</a:t>
            </a:r>
            <a:r>
              <a:rPr lang="en-US" dirty="0" smtClean="0"/>
              <a:t>: &lt; 60 </a:t>
            </a:r>
            <a:r>
              <a:rPr lang="en-US" dirty="0" err="1" smtClean="0"/>
              <a:t>nhịp</a:t>
            </a:r>
            <a:r>
              <a:rPr lang="en-US" dirty="0" smtClean="0"/>
              <a:t>/</a:t>
            </a:r>
            <a:r>
              <a:rPr lang="en-US" dirty="0" err="1" smtClean="0"/>
              <a:t>phút</a:t>
            </a:r>
            <a:endParaRPr lang="en-US" dirty="0" smtClean="0"/>
          </a:p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endParaRPr lang="en-US" dirty="0" smtClean="0"/>
          </a:p>
          <a:p>
            <a:pPr lvl="1"/>
            <a:r>
              <a:rPr lang="en-US" dirty="0" err="1" smtClean="0"/>
              <a:t>Rối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r>
              <a:rPr lang="en-US" dirty="0" smtClean="0"/>
              <a:t>: </a:t>
            </a:r>
            <a:r>
              <a:rPr lang="en-US" dirty="0" err="1" smtClean="0"/>
              <a:t>Nút</a:t>
            </a:r>
            <a:r>
              <a:rPr lang="en-US" dirty="0" smtClean="0"/>
              <a:t> </a:t>
            </a:r>
            <a:r>
              <a:rPr lang="en-US" dirty="0" err="1" smtClean="0"/>
              <a:t>nhĩ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r>
              <a:rPr lang="en-US" dirty="0" smtClean="0"/>
              <a:t> </a:t>
            </a:r>
            <a:r>
              <a:rPr lang="en-US" dirty="0" err="1" smtClean="0"/>
              <a:t>trở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endParaRPr lang="en-US" dirty="0" smtClean="0"/>
          </a:p>
          <a:p>
            <a:pPr lvl="1"/>
            <a:r>
              <a:rPr lang="en-US" dirty="0" err="1" smtClean="0"/>
              <a:t>Rối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r>
              <a:rPr lang="en-US" dirty="0" smtClean="0"/>
              <a:t>: </a:t>
            </a:r>
            <a:r>
              <a:rPr lang="en-US" dirty="0" err="1" smtClean="0"/>
              <a:t>Mạng</a:t>
            </a:r>
            <a:r>
              <a:rPr lang="en-US" dirty="0" smtClean="0"/>
              <a:t> Purkinje </a:t>
            </a:r>
            <a:r>
              <a:rPr lang="en-US" dirty="0" err="1" smtClean="0"/>
              <a:t>trở</a:t>
            </a:r>
            <a:r>
              <a:rPr lang="en-US" dirty="0" smtClean="0"/>
              <a:t> </a:t>
            </a:r>
            <a:r>
              <a:rPr lang="en-US" dirty="0" err="1" smtClean="0"/>
              <a:t>xuống</a:t>
            </a:r>
            <a:endParaRPr lang="en-US" dirty="0" smtClean="0"/>
          </a:p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sóng</a:t>
            </a:r>
            <a:r>
              <a:rPr lang="en-US" dirty="0" smtClean="0"/>
              <a:t> P</a:t>
            </a:r>
          </a:p>
          <a:p>
            <a:r>
              <a:rPr lang="en-US" dirty="0" err="1" smtClean="0"/>
              <a:t>Phức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QRS </a:t>
            </a:r>
            <a:r>
              <a:rPr lang="en-US" dirty="0" err="1" smtClean="0"/>
              <a:t>đều</a:t>
            </a:r>
            <a:r>
              <a:rPr lang="en-US" dirty="0" smtClean="0"/>
              <a:t>, </a:t>
            </a:r>
            <a:r>
              <a:rPr lang="en-US" dirty="0" err="1" smtClean="0"/>
              <a:t>giãn</a:t>
            </a:r>
            <a:r>
              <a:rPr lang="en-US" dirty="0" smtClean="0"/>
              <a:t> </a:t>
            </a:r>
            <a:r>
              <a:rPr lang="en-US" dirty="0" err="1" smtClean="0"/>
              <a:t>rộng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5122" name="Picture 2" descr="Kết quả hình ảnh cho ventricular fibrillation ec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9131" y="3810000"/>
            <a:ext cx="6831869" cy="182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Xoắn</a:t>
            </a:r>
            <a:r>
              <a:rPr lang="en-US" dirty="0" smtClean="0"/>
              <a:t> </a:t>
            </a:r>
            <a:r>
              <a:rPr lang="en-US" dirty="0" err="1" smtClean="0"/>
              <a:t>đỉnh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endParaRPr lang="en-US" dirty="0" smtClean="0"/>
          </a:p>
          <a:p>
            <a:r>
              <a:rPr lang="en-US" dirty="0" err="1" smtClean="0"/>
              <a:t>Biên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QRS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chu</a:t>
            </a:r>
            <a:r>
              <a:rPr lang="en-US" dirty="0" smtClean="0"/>
              <a:t> </a:t>
            </a:r>
            <a:r>
              <a:rPr lang="en-US" dirty="0" err="1" smtClean="0"/>
              <a:t>kỳ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4098" name="Picture 2" descr="Kết quả hình ảnh cho ventricular fibrillation ecg"/>
          <p:cNvPicPr>
            <a:picLocks noChangeAspect="1" noChangeArrowheads="1"/>
          </p:cNvPicPr>
          <p:nvPr/>
        </p:nvPicPr>
        <p:blipFill>
          <a:blip r:embed="rId2"/>
          <a:srcRect t="23664" b="24427"/>
          <a:stretch>
            <a:fillRect/>
          </a:stretch>
        </p:blipFill>
        <p:spPr bwMode="auto">
          <a:xfrm>
            <a:off x="838200" y="4343400"/>
            <a:ext cx="7524750" cy="1295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Rung </a:t>
            </a:r>
            <a:r>
              <a:rPr lang="en-US" dirty="0" err="1" smtClean="0"/>
              <a:t>thất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2050" name="Picture 2" descr="Kết quả hình ảnh cho ventricular fibrillation ecg"/>
          <p:cNvPicPr>
            <a:picLocks noChangeAspect="1" noChangeArrowheads="1"/>
          </p:cNvPicPr>
          <p:nvPr/>
        </p:nvPicPr>
        <p:blipFill>
          <a:blip r:embed="rId2"/>
          <a:srcRect t="30345" b="8966"/>
          <a:stretch>
            <a:fillRect/>
          </a:stretch>
        </p:blipFill>
        <p:spPr bwMode="auto">
          <a:xfrm>
            <a:off x="685800" y="3429000"/>
            <a:ext cx="7810500" cy="167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Rối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tình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gặp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endParaRPr lang="en-US" dirty="0" smtClean="0"/>
          </a:p>
          <a:p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cận</a:t>
            </a:r>
            <a:r>
              <a:rPr lang="en-US" dirty="0" smtClean="0"/>
              <a:t> </a:t>
            </a:r>
            <a:r>
              <a:rPr lang="en-US" dirty="0" err="1" smtClean="0"/>
              <a:t>chẩn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  <a:r>
              <a:rPr lang="en-US" dirty="0" err="1" smtClean="0"/>
              <a:t>rối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lâm</a:t>
            </a:r>
            <a:r>
              <a:rPr lang="en-US" dirty="0" smtClean="0"/>
              <a:t> </a:t>
            </a:r>
            <a:r>
              <a:rPr lang="en-US" dirty="0" err="1" smtClean="0"/>
              <a:t>sàng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endParaRPr lang="en-US" dirty="0" smtClean="0"/>
          </a:p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rối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khảo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Pathophysiology</a:t>
            </a:r>
            <a:r>
              <a:rPr lang="en-US" dirty="0" smtClean="0"/>
              <a:t> of heart disease. Leonard SL. 5</a:t>
            </a:r>
            <a:r>
              <a:rPr lang="en-US" baseline="30000" dirty="0" smtClean="0"/>
              <a:t>th</a:t>
            </a:r>
            <a:r>
              <a:rPr lang="en-US" dirty="0" smtClean="0"/>
              <a:t> edition. 2011.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Marriott’s practical electrocardiography. Galen SW, David GS. 12</a:t>
            </a:r>
            <a:r>
              <a:rPr lang="en-US" baseline="30000" dirty="0" smtClean="0"/>
              <a:t>th</a:t>
            </a:r>
            <a:r>
              <a:rPr lang="en-US" dirty="0" smtClean="0"/>
              <a:t> edition. 2014.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ECG made easy. John RH. 8</a:t>
            </a:r>
            <a:r>
              <a:rPr lang="en-US" baseline="30000" dirty="0" smtClean="0"/>
              <a:t>th</a:t>
            </a:r>
            <a:r>
              <a:rPr lang="en-US" dirty="0" smtClean="0"/>
              <a:t> edition. 2013.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Clinical electrocardiography, review and study guide. Franklin HZ. 2</a:t>
            </a:r>
            <a:r>
              <a:rPr lang="en-US" baseline="30000" dirty="0" smtClean="0"/>
              <a:t>nd</a:t>
            </a:r>
            <a:r>
              <a:rPr lang="en-US" dirty="0" smtClean="0"/>
              <a:t> edition. 2004.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Đọc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2098812" y="-263388"/>
            <a:ext cx="5030387" cy="8297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2031194" y="-430992"/>
            <a:ext cx="5105688" cy="8253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2093769" y="-493567"/>
            <a:ext cx="4956465" cy="8229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2039816" y="-439615"/>
            <a:ext cx="5064370" cy="8229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Đại</a:t>
            </a:r>
            <a:r>
              <a:rPr lang="en-US" dirty="0" smtClean="0"/>
              <a:t> </a:t>
            </a:r>
            <a:r>
              <a:rPr lang="en-US" dirty="0" err="1" smtClean="0"/>
              <a:t>cương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tiện</a:t>
            </a:r>
            <a:r>
              <a:rPr lang="en-US" dirty="0" smtClean="0"/>
              <a:t> </a:t>
            </a:r>
            <a:r>
              <a:rPr lang="en-US" dirty="0" err="1" smtClean="0"/>
              <a:t>chẩn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endParaRPr lang="en-US" dirty="0" smtClean="0"/>
          </a:p>
          <a:p>
            <a:pPr lvl="1"/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12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đạo</a:t>
            </a:r>
            <a:endParaRPr lang="en-US" dirty="0" smtClean="0"/>
          </a:p>
          <a:p>
            <a:pPr lvl="1"/>
            <a:r>
              <a:rPr lang="en-US" dirty="0" smtClean="0"/>
              <a:t>Monitor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endParaRPr lang="en-US" dirty="0" smtClean="0"/>
          </a:p>
          <a:p>
            <a:pPr lvl="1"/>
            <a:r>
              <a:rPr lang="en-US" dirty="0" err="1" smtClean="0"/>
              <a:t>Holter</a:t>
            </a:r>
            <a:r>
              <a:rPr lang="en-US" dirty="0" smtClean="0"/>
              <a:t> ECG</a:t>
            </a:r>
          </a:p>
          <a:p>
            <a:pPr lvl="1"/>
            <a:r>
              <a:rPr lang="en-US" dirty="0" smtClean="0"/>
              <a:t>Monitor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qua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thoại</a:t>
            </a:r>
            <a:endParaRPr lang="en-US" dirty="0" smtClean="0"/>
          </a:p>
          <a:p>
            <a:pPr lvl="1"/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cấy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2175042" y="-568159"/>
            <a:ext cx="4876800" cy="829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2035844" y="-387208"/>
            <a:ext cx="5105399" cy="8165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2078419" y="-478218"/>
            <a:ext cx="4948240" cy="8190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2115318" y="-515117"/>
            <a:ext cx="4953000" cy="8269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2058266" y="-449896"/>
            <a:ext cx="5028543" cy="8215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2079648" y="-434952"/>
            <a:ext cx="5029199" cy="8185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2157283" y="-557082"/>
            <a:ext cx="4819651" cy="821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2017988" y="-570186"/>
            <a:ext cx="5029201" cy="86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2012117" y="-426283"/>
            <a:ext cx="5105400" cy="824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1847851" y="-209550"/>
            <a:ext cx="5410199" cy="8115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1928812" y="-280988"/>
            <a:ext cx="5286375" cy="822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2032491" y="-370234"/>
            <a:ext cx="5105399" cy="8131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2124014" y="-495922"/>
            <a:ext cx="4923865" cy="8201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2028132" y="-427931"/>
            <a:ext cx="5043887" cy="81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2079040" y="-478840"/>
            <a:ext cx="4985921" cy="8229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2102603" y="-462692"/>
            <a:ext cx="5000184" cy="821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2041224" y="-397176"/>
            <a:ext cx="5105399" cy="81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1957390" y="-328611"/>
            <a:ext cx="5257798" cy="8201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2098464" y="-498262"/>
            <a:ext cx="4959625" cy="8242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1973246" y="-373044"/>
            <a:ext cx="5181599" cy="8213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Chủ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endParaRPr lang="en-US" dirty="0" smtClean="0"/>
          </a:p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thoát</a:t>
            </a:r>
            <a:endParaRPr lang="en-US" dirty="0" smtClean="0"/>
          </a:p>
          <a:p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gia</a:t>
            </a:r>
            <a:r>
              <a:rPr lang="en-US" dirty="0" smtClean="0"/>
              <a:t> </a:t>
            </a:r>
            <a:r>
              <a:rPr lang="en-US" dirty="0" err="1" smtClean="0"/>
              <a:t>tốc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2770" name="Picture 2" descr="Kết quả hình ảnh cho conduction system of the heart"/>
          <p:cNvPicPr>
            <a:picLocks noChangeAspect="1" noChangeArrowheads="1"/>
          </p:cNvPicPr>
          <p:nvPr/>
        </p:nvPicPr>
        <p:blipFill>
          <a:blip r:embed="rId2"/>
          <a:srcRect l="3894" t="9677" r="3474"/>
          <a:stretch>
            <a:fillRect/>
          </a:stretch>
        </p:blipFill>
        <p:spPr bwMode="auto">
          <a:xfrm>
            <a:off x="3429000" y="3124200"/>
            <a:ext cx="4495800" cy="31470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1919059" y="-242657"/>
            <a:ext cx="5333998" cy="8257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2088390" y="-411989"/>
            <a:ext cx="5029199" cy="8139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1997498" y="-397297"/>
            <a:ext cx="5105399" cy="8185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2074766" y="-439835"/>
            <a:ext cx="5016521" cy="8207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1879163" y="-333462"/>
            <a:ext cx="5385678" cy="823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2034310" y="-404090"/>
            <a:ext cx="5105399" cy="8199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2035969" y="-478630"/>
            <a:ext cx="5029200" cy="827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1956766" y="-356565"/>
            <a:ext cx="5181599" cy="8180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C1483-656F-4516-83DB-AC9A31625BA7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33796" name="Picture 4" descr="Image result for keep calm wait not that cal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143000"/>
            <a:ext cx="5410198" cy="541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4234</TotalTime>
  <Words>1363</Words>
  <Application>Microsoft Office PowerPoint</Application>
  <PresentationFormat>On-screen Show (4:3)</PresentationFormat>
  <Paragraphs>316</Paragraphs>
  <Slides>98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Urban</vt:lpstr>
      <vt:lpstr>Điện tâm đồ rối loạn nhịp tim</vt:lpstr>
      <vt:lpstr>Mục tiêu</vt:lpstr>
      <vt:lpstr>Nội dung</vt:lpstr>
      <vt:lpstr>Đại cương</vt:lpstr>
      <vt:lpstr>Đại cương</vt:lpstr>
      <vt:lpstr>Đại cương</vt:lpstr>
      <vt:lpstr>Đại cương</vt:lpstr>
      <vt:lpstr>Cơ chế bệnh sinh</vt:lpstr>
      <vt:lpstr>Hệ thống dẫn truyền của tim</vt:lpstr>
      <vt:lpstr>Cơ chế bệnh sinh</vt:lpstr>
      <vt:lpstr>Tự động tính</vt:lpstr>
      <vt:lpstr>Tự động tính</vt:lpstr>
      <vt:lpstr>Vòng vào lại</vt:lpstr>
      <vt:lpstr>Vòng vào lại trong hội chứng WPW</vt:lpstr>
      <vt:lpstr>Hiện tượng lẫy cò</vt:lpstr>
      <vt:lpstr>Hiện tượng lẫy cò</vt:lpstr>
      <vt:lpstr>Slide 17</vt:lpstr>
      <vt:lpstr>Tiếp cận rối loạn nhịp tim</vt:lpstr>
      <vt:lpstr>Tiếp cận bệnh nhân rối loạn nhịp tim</vt:lpstr>
      <vt:lpstr>Tiếp cận ECG rối loạn nhịp tim</vt:lpstr>
      <vt:lpstr>Băng vạch nhịp</vt:lpstr>
      <vt:lpstr>Tiếp cận ECG rối loạn nhịp tim</vt:lpstr>
      <vt:lpstr>Một số rối loạn nhịp tim thường gặp</vt:lpstr>
      <vt:lpstr>Một số rối loạn nhịp tim thường gặp</vt:lpstr>
      <vt:lpstr>Rối loạn nhịp chậm</vt:lpstr>
      <vt:lpstr>Nhịp chậm xoang</vt:lpstr>
      <vt:lpstr>Hội chứng suy nút xoang</vt:lpstr>
      <vt:lpstr>Ngưng xoang</vt:lpstr>
      <vt:lpstr>Block xoang nhĩ</vt:lpstr>
      <vt:lpstr>Nhịp thoát</vt:lpstr>
      <vt:lpstr>Hội chứng nhịp nhanh-nhịp chậm</vt:lpstr>
      <vt:lpstr>Block nhĩ thất độ 1</vt:lpstr>
      <vt:lpstr>Block nhĩ thất độ 2 – Mobitz I</vt:lpstr>
      <vt:lpstr>Block nhĩ thất độ 2 – Mobitz II</vt:lpstr>
      <vt:lpstr>Block nhĩ thất độ 3</vt:lpstr>
      <vt:lpstr>Block nhĩ thất cao độ</vt:lpstr>
      <vt:lpstr>Nhịp máy tạo nhịp</vt:lpstr>
      <vt:lpstr>Rối loạn nhịp nhanh</vt:lpstr>
      <vt:lpstr>Nhịp nhanh xoang</vt:lpstr>
      <vt:lpstr>Loạn nhịp xoang</vt:lpstr>
      <vt:lpstr>Ngoại tâm thu trên thất</vt:lpstr>
      <vt:lpstr>Ngoại tâm thu nhĩ</vt:lpstr>
      <vt:lpstr>Ngoại tâm thu bộ nối</vt:lpstr>
      <vt:lpstr>Nhịp nhĩ lang thang</vt:lpstr>
      <vt:lpstr>Nhịp nhanh nhĩ</vt:lpstr>
      <vt:lpstr>Nhịp nhanh nhĩ đa ổ</vt:lpstr>
      <vt:lpstr>Cuồng nhĩ</vt:lpstr>
      <vt:lpstr>Rung nhĩ</vt:lpstr>
      <vt:lpstr>Nhịp nhanh có vòng vào lại tại nút nhĩ thất</vt:lpstr>
      <vt:lpstr>Nhịp nhanh có vòng vào lại tại nút nhĩ thất</vt:lpstr>
      <vt:lpstr>Nhịp nhanh có vòng vào lại nhĩ thất</vt:lpstr>
      <vt:lpstr>Nhịp nhanh có vòng vào lại nhĩ thất</vt:lpstr>
      <vt:lpstr>Ngoại tâm thu thất</vt:lpstr>
      <vt:lpstr>Ngoại tâm thu thất</vt:lpstr>
      <vt:lpstr>Ngoại tâm thu thất</vt:lpstr>
      <vt:lpstr>Ngoại tâm thu thất</vt:lpstr>
      <vt:lpstr>Ngoại tâm thu thất</vt:lpstr>
      <vt:lpstr>Ngoại tâm thu thất</vt:lpstr>
      <vt:lpstr>Cơn nhanh thất ngắn</vt:lpstr>
      <vt:lpstr>Nhanh thất</vt:lpstr>
      <vt:lpstr>Xoắn đỉnh</vt:lpstr>
      <vt:lpstr>Rung thất</vt:lpstr>
      <vt:lpstr>Kết luận</vt:lpstr>
      <vt:lpstr>Tài liệu tham khảo</vt:lpstr>
      <vt:lpstr>Đọc điện tâm đồ 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Điện tâm đồ rối loạn nhịp tim</dc:title>
  <dc:creator>Lan Anh Nguyễn</dc:creator>
  <cp:lastModifiedBy>Lan Anh Nguyễn</cp:lastModifiedBy>
  <cp:revision>130</cp:revision>
  <dcterms:created xsi:type="dcterms:W3CDTF">2019-06-23T09:41:46Z</dcterms:created>
  <dcterms:modified xsi:type="dcterms:W3CDTF">2019-07-12T15:58:42Z</dcterms:modified>
</cp:coreProperties>
</file>